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E34E4-415C-4102-987E-08C4583C2CB5}" type="datetimeFigureOut">
              <a:rPr lang="es-AR" smtClean="0"/>
              <a:pPr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17FF5-6099-4213-9171-97E82B1D7874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40766"/>
              </p:ext>
            </p:extLst>
          </p:nvPr>
        </p:nvGraphicFramePr>
        <p:xfrm>
          <a:off x="428596" y="1029542"/>
          <a:ext cx="8391878" cy="5063747"/>
        </p:xfrm>
        <a:graphic>
          <a:graphicData uri="http://schemas.openxmlformats.org/drawingml/2006/table">
            <a:tbl>
              <a:tblPr/>
              <a:tblGrid>
                <a:gridCol w="1333790"/>
                <a:gridCol w="1015148"/>
                <a:gridCol w="1057444"/>
                <a:gridCol w="1057444"/>
                <a:gridCol w="1057444"/>
                <a:gridCol w="1056504"/>
                <a:gridCol w="1057444"/>
                <a:gridCol w="756660"/>
              </a:tblGrid>
              <a:tr h="799539">
                <a:tc>
                  <a:txBody>
                    <a:bodyPr/>
                    <a:lstStyle/>
                    <a:p>
                      <a:pPr algn="l"/>
                      <a:endParaRPr lang="es-AR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Global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≤ 30 y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N: 14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Md (IQR)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31-40  y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N: 27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Md (IQR)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41-50 y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N:  27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Md (IQR)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51-60 y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N:14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Md (IQR)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≥ 61 y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N: 9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Md (IQR)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S´la</a:t>
                      </a:r>
                      <a:r>
                        <a:rPr lang="en-US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mid </a:t>
                      </a:r>
                      <a:r>
                        <a:rPr lang="en-US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(cm/s)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11.5 (2)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 (3.7)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12.5 (2.5)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NS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S´la</a:t>
                      </a:r>
                      <a:r>
                        <a:rPr lang="en-US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av</a:t>
                      </a:r>
                      <a:r>
                        <a:rPr lang="en-US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 (cm/s)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11.5 (3)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11.25 (3)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(1.5)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11.5 (2.3)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10.5 (3.8)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11.5 (1.5)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NS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E´la</a:t>
                      </a:r>
                      <a:r>
                        <a:rPr lang="en-US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mid </a:t>
                      </a:r>
                      <a:r>
                        <a:rPr lang="en-US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(cm/s)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 (5.2)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 (3.5)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(3)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 (3.75)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9.5 (1.7)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8.5 (2)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s-AR" sz="1000" b="1" i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E´la </a:t>
                      </a:r>
                      <a:r>
                        <a:rPr lang="es-AR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av. (cm/s)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 (5.2)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15.5 (3.6)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14.5 (2.5)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12.5 (2.3)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9.75 (1.8)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8.25 (1.2)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A´la</a:t>
                      </a:r>
                      <a:r>
                        <a:rPr lang="es-AR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s-AR" sz="1000" b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mid</a:t>
                      </a:r>
                      <a:r>
                        <a:rPr lang="es-AR" sz="10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s-AR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(cm/s)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 (4)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 (1.5)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 (3)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(5.5)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0.017</a:t>
                      </a: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A´la</a:t>
                      </a:r>
                      <a:r>
                        <a:rPr lang="es-AR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s-AR" sz="10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av</a:t>
                      </a:r>
                      <a:r>
                        <a:rPr lang="es-AR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(cm/s)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 (3.2)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10.25 (2.3)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(2)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12.5 (4)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12.25 (2.8)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15.25 (4.7)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0.002</a:t>
                      </a: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E´la</a:t>
                      </a:r>
                      <a:r>
                        <a:rPr lang="es-AR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es-AR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A´la</a:t>
                      </a:r>
                      <a:r>
                        <a:rPr lang="es-AR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s-AR" sz="1000" b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mid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0.96(0.5)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1.54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1.27 (0.4)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0.86 (0.4)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0.78 (0.21)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0.52 (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E´la</a:t>
                      </a:r>
                      <a:r>
                        <a:rPr lang="es-AR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es-AR" sz="1000" b="1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A´la</a:t>
                      </a:r>
                      <a:r>
                        <a:rPr lang="es-AR" sz="1000" b="1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s-AR" sz="10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av</a:t>
                      </a:r>
                      <a:r>
                        <a:rPr lang="es-AR" sz="10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0.98(0..5)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1.38 (0.4)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1.31 (0.3)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0.9 (0.3)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0.77 (0.1)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0.57 (0.1)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SRS mid (1/s)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2.24 (1)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 (0.8)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2.56 (0.8)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2.2 (0.6)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1.87 (0.3)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1.87 (0.4)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0.003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SRS av. (1/s)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2.51 (0.8)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3.31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2.68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2.33 (1.02)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2.3 (0.7)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1.73 (0.6)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0.001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SRE mid (1/s)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-2.04 (0.9)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-2.92 (1)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-2.32 (0.8)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-1.72 (0.8)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-1.92 (0.4)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-2.07 (0.5)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0.0005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SRE av. (1/s)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- 2.32(0.8)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-3.07 (0.9)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-2.71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-2.11 (1)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-2.12 (0.2)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 (0.3)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SRA mid (1/s)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-2.25 (1)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-2.4 (1.4)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-2.1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-2.3 (0.9)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-2.26 (0.6)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-2.38 (1.8)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NS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SRA av. (1/s)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- 2.41 (1)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-2.45 (1.2)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-2.36 (0.8)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-2.44 (1)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-2.7 (0.5)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-2.48 (1.5)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NS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SRE/SRA mid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0.93 (0.6)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1.19 (0.5)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1.18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0.77 (0.4)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0.78 (0.2)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0.55 (0.3)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0.029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SRE/SRA av.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0.94 (0.5)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1.21 (0.3)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1.15 (0.6)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0.79 (0.7)</a:t>
                      </a:r>
                      <a:endParaRPr lang="es-AR" sz="1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0.78 (0.1)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0.56 (0.3)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0.005</a:t>
                      </a:r>
                      <a:endParaRPr lang="es-AR" sz="1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733" marR="677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1357290" y="428604"/>
            <a:ext cx="7143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latin typeface="Arial" pitchFamily="34" charset="0"/>
                <a:cs typeface="Arial" pitchFamily="34" charset="0"/>
              </a:rPr>
              <a:t>Supplemental Table </a:t>
            </a:r>
            <a:r>
              <a:rPr lang="en-US" sz="1050" b="1" dirty="0" smtClean="0">
                <a:latin typeface="Arial" pitchFamily="34" charset="0"/>
                <a:cs typeface="Arial" pitchFamily="34" charset="0"/>
              </a:rPr>
              <a:t>1:</a:t>
            </a:r>
            <a:r>
              <a:rPr lang="en-US" sz="105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Analysis of the variables by age </a:t>
            </a:r>
            <a:r>
              <a:rPr lang="en-US" sz="1050" dirty="0" smtClean="0">
                <a:latin typeface="Arial" pitchFamily="34" charset="0"/>
                <a:cs typeface="Arial" pitchFamily="34" charset="0"/>
              </a:rPr>
              <a:t>subgroups</a:t>
            </a:r>
            <a:endParaRPr lang="es-AR" sz="105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559</Words>
  <Application>Microsoft Office PowerPoint</Application>
  <PresentationFormat>Presentación en pantalla (4:3)</PresentationFormat>
  <Paragraphs>147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ecografia</dc:creator>
  <cp:lastModifiedBy>vaninaargento@yahoo.com.ar</cp:lastModifiedBy>
  <cp:revision>5</cp:revision>
  <dcterms:created xsi:type="dcterms:W3CDTF">2020-02-07T14:49:53Z</dcterms:created>
  <dcterms:modified xsi:type="dcterms:W3CDTF">2020-02-10T13:47:07Z</dcterms:modified>
</cp:coreProperties>
</file>